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</p:sldMasterIdLst>
  <p:sldIdLst>
    <p:sldId id="283" r:id="rId3"/>
    <p:sldId id="284" r:id="rId4"/>
    <p:sldId id="285" r:id="rId5"/>
    <p:sldId id="287" r:id="rId6"/>
    <p:sldId id="286" r:id="rId7"/>
    <p:sldId id="288" r:id="rId8"/>
    <p:sldId id="289" r:id="rId9"/>
    <p:sldId id="291" r:id="rId10"/>
    <p:sldId id="290" r:id="rId11"/>
    <p:sldId id="292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</p:sldIdLst>
  <p:sldSz cx="12192000" cy="6858000"/>
  <p:notesSz cx="6858000" cy="9144000"/>
  <p:embeddedFontLst>
    <p:embeddedFont>
      <p:font typeface="Pretendard ExtraBold" panose="020B0600000101010101" charset="-127"/>
      <p:bold r:id="rId21"/>
    </p:embeddedFont>
    <p:embeddedFont>
      <p:font typeface="Pretendard ExtraLight" panose="020B0600000101010101" charset="-127"/>
      <p:regular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regular r:id="rId24"/>
    </p:embeddedFont>
    <p:embeddedFont>
      <p:font typeface="Spoqa Han Sans Neo Bold" panose="020B0600000101010101" charset="-127"/>
      <p:bold r:id="rId25"/>
    </p:embeddedFont>
    <p:embeddedFont>
      <p:font typeface="Spoqa Han Sans Neo Regular" panose="020B0600000101010101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30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신강식" initials="신" lastIdx="2" clrIdx="2">
    <p:extLst>
      <p:ext uri="{19B8F6BF-5375-455C-9EA6-DF929625EA0E}">
        <p15:presenceInfo xmlns:p15="http://schemas.microsoft.com/office/powerpoint/2012/main" userId="신강식" providerId="None"/>
      </p:ext>
    </p:extLst>
  </p:cmAuthor>
  <p:cmAuthor id="4" name="강동현" initials="강" lastIdx="1" clrIdx="3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D9D9D9"/>
    <a:srgbClr val="FFFFFF"/>
    <a:srgbClr val="595959"/>
    <a:srgbClr val="A6A6A6"/>
    <a:srgbClr val="BFBFBF"/>
    <a:srgbClr val="96CDDD"/>
    <a:srgbClr val="2886A0"/>
    <a:srgbClr val="F4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4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33:35.498" idx="1">
    <p:pos x="6211" y="2637"/>
    <p:text>프로젝트에 사용한 컬러를 넣어주세요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3:53.132" idx="3">
    <p:pos x="3381" y="2506"/>
    <p:text>로고나 CI에 대한 설명을 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4:09.484" idx="4">
    <p:pos x="6405" y="748"/>
    <p:text>프로젝트 로고를 넣어주세요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11T14:17:47.140" idx="1">
    <p:pos x="6904" y="2258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3-21T16:42:42.306" idx="1">
    <p:pos x="2391" y="1504"/>
    <p:text>검색창을 ctrl + 클릭하시면 파파타랩스 컨설팅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3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6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7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9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8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0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35:52.890" idx="8">
    <p:pos x="1002" y="527"/>
    <p:text>이력서를 입력해주세요</p:text>
    <p:extLst>
      <p:ext uri="{C676402C-5697-4E1C-873F-D02D1690AC5C}">
        <p15:threadingInfo xmlns:p15="http://schemas.microsoft.com/office/powerpoint/2012/main" timeZoneBias="-540"/>
      </p:ext>
    </p:extLst>
  </p:cm>
  <p:cm authorId="1" dt="2021-01-13T16:37:01.341" idx="10">
    <p:pos x="1882" y="1349"/>
    <p:text>프로필 사진을 삽입한 뒤, 원형도형으로 잘라주세요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12">
    <p:pos x="7405" y="197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E936-05F0-4F4C-B4E0-E7739AA1C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6F74CE-1077-4956-A3DA-0052EC81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98387-598B-4DC5-97A0-324DA0D2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0AE97-0CC1-4647-A7A0-A89873D8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11086-76F4-459A-840F-41839C66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23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8554-41F1-4B2B-AB7E-6117A89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79974-3738-4FE1-9885-9AB886EA6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B11E2-6BA5-459C-B0D0-C35661DF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65EEA-39C1-4139-8DDF-0D3F5BAA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A6117-DAA6-4919-84A8-3EC4549B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69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6994F-09C9-445F-9D9C-CCF6A9B3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E50B9-A466-49D0-B2D8-E302ED98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726D-77DE-4DCA-BFDB-D98D8CAE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E66DA-C9FB-442D-AEB4-90D1E289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7319E-44E9-4232-8899-676FD84F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A8073-D309-4AFE-A3CB-42132A94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80A69-8059-4AB0-9E4D-F9124737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0478CA-27E1-4755-93B6-4189A26C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B27D02-2389-4FF2-B12B-82BE7BA6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E51FE-7015-4E00-88BC-E9773054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B50B59-8F67-41D5-B047-10C71749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949A0-9E67-4C25-93DA-45C87F7D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6A4FE-0364-4450-AC40-D34A01C0F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39C3AC-2C6A-4475-9F73-3F0B40DC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26ED6A-5A11-4BB7-8A40-B0E5721FA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5C31-6E43-4172-B240-675B00062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613933-CDA6-41DC-8820-239F98D3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4265C-7BC2-43EB-9708-8D037ECB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0BA3FC-5CBA-465C-8EC6-F345BDA5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AC88D-4EB6-44D5-86A4-AD4C3517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0FCBE5-C65B-4547-AED3-7FBD7AC9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B9D1A5-863D-46B0-BFB2-2F732B95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E5B2A-FBF8-44BB-9082-DF22A708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7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E55D58-E315-44C8-8E73-87089F26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33C7EA-60C3-40F6-BF17-28C20D9F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55AA9F-AC74-451E-8A6C-5FFDF2C3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BD61-28EB-488F-85D5-9845DD47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A7D33-651D-4098-8BA5-AA33D60E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6858B-1E4C-440C-B0AE-B2C2D5E6B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0E3028-CD80-4268-9D77-B9F0C6B0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97082-123A-4D2F-8589-B99783EA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A550B-2555-4743-A85A-4F232640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3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A69F0-A372-452E-A8A4-7B535CA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2CF1EE-059A-46E5-973A-04FCF2CDF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5D319-FF6A-4624-BCEE-00599228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E7BA6-CFBC-4C46-BA72-C2192055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167F0-22BC-4DEA-8919-AD0D8E2B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90CFE-51C3-4C6A-8EF0-5F4B96A7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31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7084E-131C-4EB9-B85C-1A1A4150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6F31A-E368-405A-8F83-601E459B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03C1-DE37-48DB-A04F-9541A5D9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7FC25-F82B-46E3-AF3D-DB5E3297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AF1D1-534A-4FDA-9379-F0D3150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74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951A53-74D1-45F9-A3F0-A6D110313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AD9BC-6584-4E70-95FF-154285848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EEBC8-2EAF-4A45-A02C-A5AD8529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63334-DB62-4C80-8887-B764944E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E17B-387A-4373-942F-6354A007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2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2023-08-21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8DAD9-59C8-460E-91C7-16B2357E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C56A95-557E-49F9-B911-65BF9092B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2E1DD-C6F8-40EF-B61B-B628AD6B7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95E2B-9927-4252-99A1-8E4FD00627D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6B097-A724-4AA5-A34F-46306E3F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0341C-CDE0-4B4B-9B00-1E415873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FBFD-7894-44E6-A5B0-948239D38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8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W3XDPq2JSzI" TargetMode="Externa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comments" Target="../comments/comment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jpg"/><Relationship Id="rId5" Type="http://schemas.openxmlformats.org/officeDocument/2006/relationships/image" Target="../media/image18.sv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ctus.tistory.com/306" TargetMode="External"/><Relationship Id="rId2" Type="http://schemas.openxmlformats.org/officeDocument/2006/relationships/hyperlink" Target="https://fonts.google.com/specimen/Inter?query=inter" TargetMode="Externa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comments" Target="../comments/comment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hyperlink" Target="https://papatalabs.com/consulting/consultingList.php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20802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Rpg?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F9CA46-AB06-8083-6B09-09762EE0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09" y="245688"/>
            <a:ext cx="5268192" cy="2963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BA0E17-93B9-4857-986E-CA87EA8E2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10" y="716809"/>
            <a:ext cx="1197638" cy="166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565CD-5FB1-4146-A517-A9E8C64C11EB}"/>
              </a:ext>
            </a:extLst>
          </p:cNvPr>
          <p:cNvSpPr txBox="1"/>
          <p:nvPr/>
        </p:nvSpPr>
        <p:spPr>
          <a:xfrm>
            <a:off x="793652" y="5369958"/>
            <a:ext cx="1850557" cy="76886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간단한 자기소개</a:t>
            </a: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</a:t>
            </a: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혹은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지원에 대한 포부를 입력해 주세요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12187" y="4232552"/>
            <a:ext cx="1022766" cy="51731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Hong Gil Dong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홍길동</a:t>
            </a:r>
            <a:endParaRPr lang="ko-KR" altLang="en-US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793652" y="1065603"/>
            <a:ext cx="3026841" cy="1504446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2023</a:t>
            </a:r>
            <a:endParaRPr lang="en-US" altLang="ko-KR" sz="5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2818130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WRITE DOWN</a:t>
            </a:r>
            <a:r>
              <a:rPr lang="ko-KR" altLang="en-US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YOUR </a:t>
            </a:r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POSITION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492006" y="5623874"/>
            <a:ext cx="1906342" cy="51436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: papata@papatalabs.com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1234 5678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77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793652" y="1424125"/>
            <a:ext cx="2726759" cy="1504446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2021</a:t>
            </a:r>
          </a:p>
          <a:p>
            <a:pPr>
              <a:lnSpc>
                <a:spcPct val="90000"/>
              </a:lnSpc>
            </a:pPr>
            <a:r>
              <a:rPr lang="en-US" altLang="ko-KR" sz="5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5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9614B3-ABDC-4698-8F0D-8BD7FD82006F}"/>
              </a:ext>
            </a:extLst>
          </p:cNvPr>
          <p:cNvGrpSpPr/>
          <p:nvPr/>
        </p:nvGrpSpPr>
        <p:grpSpPr>
          <a:xfrm>
            <a:off x="4708005" y="4174572"/>
            <a:ext cx="5937770" cy="1630716"/>
            <a:chOff x="4708005" y="4180394"/>
            <a:chExt cx="5937770" cy="16307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BC1A76D-C12E-4A13-A389-16DE65DCEE8F}"/>
                </a:ext>
              </a:extLst>
            </p:cNvPr>
            <p:cNvGrpSpPr/>
            <p:nvPr/>
          </p:nvGrpSpPr>
          <p:grpSpPr>
            <a:xfrm>
              <a:off x="5551168" y="4990438"/>
              <a:ext cx="5094607" cy="193462"/>
              <a:chOff x="5504447" y="4990438"/>
              <a:chExt cx="5094607" cy="193462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FD49EAD7-4A54-4D36-B64C-9DB8696A6F70}"/>
                  </a:ext>
                </a:extLst>
              </p:cNvPr>
              <p:cNvSpPr/>
              <p:nvPr/>
            </p:nvSpPr>
            <p:spPr>
              <a:xfrm>
                <a:off x="5518887" y="4992695"/>
                <a:ext cx="5080167" cy="187577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08BC27-AA73-449C-864C-E177E72F4643}"/>
                  </a:ext>
                </a:extLst>
              </p:cNvPr>
              <p:cNvSpPr/>
              <p:nvPr/>
            </p:nvSpPr>
            <p:spPr>
              <a:xfrm rot="10800000" flipH="1" flipV="1">
                <a:off x="5504447" y="4990438"/>
                <a:ext cx="3479975" cy="19346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2BD120E-3AC2-4D86-89F6-490E5D0AEBE9}"/>
                </a:ext>
              </a:extLst>
            </p:cNvPr>
            <p:cNvGrpSpPr/>
            <p:nvPr/>
          </p:nvGrpSpPr>
          <p:grpSpPr>
            <a:xfrm>
              <a:off x="5551167" y="4676833"/>
              <a:ext cx="5094607" cy="193462"/>
              <a:chOff x="5362573" y="4760428"/>
              <a:chExt cx="3360948" cy="253940"/>
            </a:xfrm>
          </p:grpSpPr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026522B9-B9C9-4290-AA1B-A98F046365EA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E8786B71-EA1A-4BFE-9802-5A880B052940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2609852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7859144-CAE2-450E-BA29-504A16636FE3}"/>
                </a:ext>
              </a:extLst>
            </p:cNvPr>
            <p:cNvSpPr txBox="1"/>
            <p:nvPr/>
          </p:nvSpPr>
          <p:spPr>
            <a:xfrm>
              <a:off x="4750714" y="4641731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A180D77-A91D-4AC1-8505-6319947249A0}"/>
                </a:ext>
              </a:extLst>
            </p:cNvPr>
            <p:cNvSpPr txBox="1"/>
            <p:nvPr/>
          </p:nvSpPr>
          <p:spPr>
            <a:xfrm>
              <a:off x="4750714" y="4958910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F17F1EB-4B30-4ABF-BE33-B6D8FD1896DF}"/>
                </a:ext>
              </a:extLst>
            </p:cNvPr>
            <p:cNvGrpSpPr/>
            <p:nvPr/>
          </p:nvGrpSpPr>
          <p:grpSpPr>
            <a:xfrm>
              <a:off x="4708005" y="4180394"/>
              <a:ext cx="5937770" cy="280660"/>
              <a:chOff x="4857230" y="1354010"/>
              <a:chExt cx="5937770" cy="28066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F9D462A-E7F3-4C9B-8A57-D559C1291E7B}"/>
                  </a:ext>
                </a:extLst>
              </p:cNvPr>
              <p:cNvSpPr txBox="1"/>
              <p:nvPr/>
            </p:nvSpPr>
            <p:spPr>
              <a:xfrm>
                <a:off x="4857230" y="1354010"/>
                <a:ext cx="1107726" cy="205629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1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ExtraBold" panose="02000903000000020004" pitchFamily="50" charset="-127"/>
                    <a:ea typeface="Pretendard ExtraBold" panose="02000903000000020004" pitchFamily="50" charset="-127"/>
                  </a:rPr>
                  <a:t>Skills &amp; Ability</a:t>
                </a:r>
                <a:endPara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endParaRPr>
              </a:p>
            </p:txBody>
          </p: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3614C50D-724C-4716-AF64-AAF9F6CFC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950" y="1634670"/>
                <a:ext cx="5861050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B8841C22-4E72-4798-8581-AFF1B3E25678}"/>
                </a:ext>
              </a:extLst>
            </p:cNvPr>
            <p:cNvGrpSpPr/>
            <p:nvPr/>
          </p:nvGrpSpPr>
          <p:grpSpPr>
            <a:xfrm>
              <a:off x="5551166" y="5617648"/>
              <a:ext cx="5094609" cy="193462"/>
              <a:chOff x="5362572" y="4760428"/>
              <a:chExt cx="3360949" cy="253940"/>
            </a:xfrm>
          </p:grpSpPr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B3E90725-E124-4B6D-9130-AA0B702826CF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815EB222-DC34-45E3-804A-368EFF6C1083}"/>
                  </a:ext>
                </a:extLst>
              </p:cNvPr>
              <p:cNvSpPr/>
              <p:nvPr/>
            </p:nvSpPr>
            <p:spPr>
              <a:xfrm rot="10800000" flipH="1" flipV="1">
                <a:off x="5362572" y="4760428"/>
                <a:ext cx="2748191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AEB1855F-03CB-4E95-9FDB-449742352D64}"/>
                </a:ext>
              </a:extLst>
            </p:cNvPr>
            <p:cNvGrpSpPr/>
            <p:nvPr/>
          </p:nvGrpSpPr>
          <p:grpSpPr>
            <a:xfrm>
              <a:off x="5551167" y="5304043"/>
              <a:ext cx="5094607" cy="193462"/>
              <a:chOff x="5362573" y="4760428"/>
              <a:chExt cx="3360948" cy="25394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78C635D5-BFB0-4976-8C59-522670A20CC1}"/>
                  </a:ext>
                </a:extLst>
              </p:cNvPr>
              <p:cNvSpPr/>
              <p:nvPr/>
            </p:nvSpPr>
            <p:spPr>
              <a:xfrm>
                <a:off x="5372099" y="4763391"/>
                <a:ext cx="3351422" cy="24621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1DC8721-283B-40B7-BD17-57446832AF71}"/>
                  </a:ext>
                </a:extLst>
              </p:cNvPr>
              <p:cNvSpPr/>
              <p:nvPr/>
            </p:nvSpPr>
            <p:spPr>
              <a:xfrm rot="10800000" flipH="1" flipV="1">
                <a:off x="5362573" y="4760428"/>
                <a:ext cx="1943876" cy="25394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2C209B7-B2D5-41EF-BCFC-5E0DAD13E26B}"/>
                </a:ext>
              </a:extLst>
            </p:cNvPr>
            <p:cNvSpPr txBox="1"/>
            <p:nvPr/>
          </p:nvSpPr>
          <p:spPr>
            <a:xfrm>
              <a:off x="4750714" y="5276089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9F5AF9-85A1-4AB1-A415-B566DEF9AF35}"/>
                </a:ext>
              </a:extLst>
            </p:cNvPr>
            <p:cNvSpPr txBox="1"/>
            <p:nvPr/>
          </p:nvSpPr>
          <p:spPr>
            <a:xfrm>
              <a:off x="4750714" y="5593268"/>
              <a:ext cx="684533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Text here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13593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좌우명을 </a:t>
            </a:r>
            <a:endParaRPr lang="en-US" altLang="ko-KR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입력해주세요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1646335" cy="1359660"/>
            <a:chOff x="752475" y="4362449"/>
            <a:chExt cx="1646335" cy="135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1154213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Hong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Gil Dong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33214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+82 010 1234 5678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64633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papata@papatalabs.com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883306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2000. 09. 01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950632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@papatalabs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D275FB7-1D2E-4361-903C-29D6C86520F5}"/>
              </a:ext>
            </a:extLst>
          </p:cNvPr>
          <p:cNvSpPr txBox="1"/>
          <p:nvPr/>
        </p:nvSpPr>
        <p:spPr>
          <a:xfrm>
            <a:off x="849981" y="831016"/>
            <a:ext cx="66529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Resume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1392279-05EE-4261-B9E6-BA60F0416490}"/>
              </a:ext>
            </a:extLst>
          </p:cNvPr>
          <p:cNvSpPr txBox="1"/>
          <p:nvPr/>
        </p:nvSpPr>
        <p:spPr>
          <a:xfrm>
            <a:off x="7977600" y="2616495"/>
            <a:ext cx="626825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Awards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5D55E9E-AE25-4E7F-BD69-7612C38CFFA1}"/>
              </a:ext>
            </a:extLst>
          </p:cNvPr>
          <p:cNvSpPr txBox="1"/>
          <p:nvPr/>
        </p:nvSpPr>
        <p:spPr>
          <a:xfrm>
            <a:off x="4715861" y="2616495"/>
            <a:ext cx="1311307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Other Experience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45893B0-8992-4191-8194-3BAAAC37B051}"/>
              </a:ext>
            </a:extLst>
          </p:cNvPr>
          <p:cNvGrpSpPr/>
          <p:nvPr/>
        </p:nvGrpSpPr>
        <p:grpSpPr>
          <a:xfrm>
            <a:off x="4736638" y="2981367"/>
            <a:ext cx="2300410" cy="629280"/>
            <a:chOff x="4411802" y="997326"/>
            <a:chExt cx="2300410" cy="62928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653B34-4211-43E7-89EA-2539F5BF05CD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445A8E07-9D80-4437-8AA2-0BB800E3239B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9893665-3AC0-4458-B3B1-5A4C632F7E77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DC83262-D7B9-4B4B-831F-AEAFBC32D58C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5469D6-9365-46C0-8241-E7E96363F09C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749D7F1-82E7-460B-8B41-26FB419396D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81B4648-83E0-407F-AD99-A38C5612760C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615CEF0-34A9-4924-B382-CEBB63F27B8F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570720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Career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300410" cy="629280"/>
            <a:chOff x="4411802" y="997326"/>
            <a:chExt cx="2300410" cy="62928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BE489A0-11E5-4681-8D88-D2A3ED1A3FB6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1F56DAC-1AC8-4721-8446-4EC882B8D3E9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B5A13B1-CA36-4C27-8F2B-88EA4387E7AE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76D297E-5B11-487E-B351-2C969D96251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252FDC2-46D5-49E4-8FC6-9E7A71775306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DD4EDD2-5FF3-443B-99B9-EE760D2436AA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0F05042-CB56-4FD3-A7B7-948288D3E68C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97A8692-B896-42AE-B657-B67860FFC77C}"/>
              </a:ext>
            </a:extLst>
          </p:cNvPr>
          <p:cNvCxnSpPr>
            <a:cxnSpLocks/>
          </p:cNvCxnSpPr>
          <p:nvPr/>
        </p:nvCxnSpPr>
        <p:spPr>
          <a:xfrm>
            <a:off x="4792581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814376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300410" cy="629280"/>
            <a:chOff x="4411802" y="997326"/>
            <a:chExt cx="2300410" cy="62928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4480EF-4539-4A7C-A267-4451E3139F4C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7D3ADA5-3ECA-4C3E-951D-12F0376A5FB2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028A534-DE51-4ED5-A653-E26C17827F1D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47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05783" cy="111357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프로젝트명을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r>
              <a:rPr lang="ko-KR" altLang="en-US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입력하세요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2130778"/>
            <a:ext cx="3069898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6F0716-86E5-4D1F-B5DE-1DE621377BCD}"/>
              </a:ext>
            </a:extLst>
          </p:cNvPr>
          <p:cNvSpPr txBox="1"/>
          <p:nvPr/>
        </p:nvSpPr>
        <p:spPr>
          <a:xfrm>
            <a:off x="822366" y="2297148"/>
            <a:ext cx="3131603" cy="57746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defRPr>
            </a:lvl1pPr>
          </a:lstStyle>
          <a:p>
            <a:pPr algn="l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</a:rPr>
              <a:t>City of stars, Are you shining just for me? City of stars, There’s so much that I can’t see. Who knows I felt it from the first embrace I shared with you. Hat now, Our dreams,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32C26E-EDD5-4B6A-B3F4-3AB66651A31A}"/>
              </a:ext>
            </a:extLst>
          </p:cNvPr>
          <p:cNvGrpSpPr/>
          <p:nvPr/>
        </p:nvGrpSpPr>
        <p:grpSpPr>
          <a:xfrm>
            <a:off x="820426" y="5316490"/>
            <a:ext cx="2202215" cy="998898"/>
            <a:chOff x="8714478" y="5204588"/>
            <a:chExt cx="2202215" cy="99889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227E6DB-4178-4C08-8F69-1A9F19C27EF3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C20CAB-B94A-40FE-908B-B2C8611C274B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E491050-744C-4765-9A8F-35AB72A1990A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5AACA2-1038-49BB-B663-90C1550F94DC}"/>
                </a:ext>
              </a:extLst>
            </p:cNvPr>
            <p:cNvSpPr txBox="1"/>
            <p:nvPr/>
          </p:nvSpPr>
          <p:spPr>
            <a:xfrm>
              <a:off x="8714478" y="5204588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6" name="그래픽 35" descr="카메라 단색으로 채워진">
              <a:extLst>
                <a:ext uri="{FF2B5EF4-FFF2-40B4-BE49-F238E27FC236}">
                  <a16:creationId xmlns:a16="http://schemas.microsoft.com/office/drawing/2014/main" id="{C91DE02C-2F2B-4854-8D29-891D18A3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7" name="그래픽 36" descr="CMD 터미널 단색으로 채워진">
              <a:extLst>
                <a:ext uri="{FF2B5EF4-FFF2-40B4-BE49-F238E27FC236}">
                  <a16:creationId xmlns:a16="http://schemas.microsoft.com/office/drawing/2014/main" id="{A2802281-7E74-4E0B-B7FE-43C5FA867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8" name="그래픽 37" descr="컴퓨터 단색으로 채워진">
              <a:extLst>
                <a:ext uri="{FF2B5EF4-FFF2-40B4-BE49-F238E27FC236}">
                  <a16:creationId xmlns:a16="http://schemas.microsoft.com/office/drawing/2014/main" id="{2DED34F4-1CD9-4F9D-8FCC-16D1E6DF7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D3369-075A-4E57-BE2F-9F461B0CCC39}"/>
              </a:ext>
            </a:extLst>
          </p:cNvPr>
          <p:cNvSpPr/>
          <p:nvPr/>
        </p:nvSpPr>
        <p:spPr>
          <a:xfrm>
            <a:off x="5514975" y="434269"/>
            <a:ext cx="3772681" cy="47158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5:4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A9AC1A-6689-450E-92B6-DD5B0E601C6E}"/>
              </a:ext>
            </a:extLst>
          </p:cNvPr>
          <p:cNvGrpSpPr/>
          <p:nvPr/>
        </p:nvGrpSpPr>
        <p:grpSpPr>
          <a:xfrm>
            <a:off x="6051450" y="5316490"/>
            <a:ext cx="3131603" cy="824558"/>
            <a:chOff x="408235" y="5229733"/>
            <a:chExt cx="3131603" cy="82455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657D-0D49-4C5D-BD4C-FF98E872AE1C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57746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0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</a:t>
              </a:r>
              <a:endParaRPr lang="ko-KR" altLang="en-US" sz="10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74F23-04AC-4BE3-BD67-A28C362C88FE}"/>
                </a:ext>
              </a:extLst>
            </p:cNvPr>
            <p:cNvSpPr txBox="1"/>
            <p:nvPr/>
          </p:nvSpPr>
          <p:spPr>
            <a:xfrm>
              <a:off x="2183647" y="5229733"/>
              <a:ext cx="135619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About this Project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5880D5-C971-4100-9CC1-A9FF6B05CED9}"/>
              </a:ext>
            </a:extLst>
          </p:cNvPr>
          <p:cNvSpPr/>
          <p:nvPr/>
        </p:nvSpPr>
        <p:spPr>
          <a:xfrm>
            <a:off x="9386872" y="4342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1:1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DC3518-CCD6-4C6F-85E9-B3F18FFA0403}"/>
              </a:ext>
            </a:extLst>
          </p:cNvPr>
          <p:cNvSpPr/>
          <p:nvPr/>
        </p:nvSpPr>
        <p:spPr>
          <a:xfrm>
            <a:off x="9386872" y="3035251"/>
            <a:ext cx="2520000" cy="189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4:3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10" name="그림 9" descr="검은 색 3D 웨이브 패턴">
            <a:extLst>
              <a:ext uri="{FF2B5EF4-FFF2-40B4-BE49-F238E27FC236}">
                <a16:creationId xmlns:a16="http://schemas.microsoft.com/office/drawing/2014/main" id="{3076EC37-65BB-21A3-136B-46561B32F9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1052" r="17573" b="1052"/>
          <a:stretch/>
        </p:blipFill>
        <p:spPr>
          <a:xfrm>
            <a:off x="9384179" y="3035251"/>
            <a:ext cx="2520000" cy="1890000"/>
          </a:xfrm>
          <a:custGeom>
            <a:avLst/>
            <a:gdLst>
              <a:gd name="connsiteX0" fmla="*/ 0 w 2520000"/>
              <a:gd name="connsiteY0" fmla="*/ 0 h 1890000"/>
              <a:gd name="connsiteX1" fmla="*/ 2520000 w 2520000"/>
              <a:gd name="connsiteY1" fmla="*/ 0 h 1890000"/>
              <a:gd name="connsiteX2" fmla="*/ 2520000 w 2520000"/>
              <a:gd name="connsiteY2" fmla="*/ 1890000 h 1890000"/>
              <a:gd name="connsiteX3" fmla="*/ 0 w 2520000"/>
              <a:gd name="connsiteY3" fmla="*/ 1890000 h 1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890000">
                <a:moveTo>
                  <a:pt x="0" y="0"/>
                </a:moveTo>
                <a:lnTo>
                  <a:pt x="2520000" y="0"/>
                </a:lnTo>
                <a:lnTo>
                  <a:pt x="2520000" y="1890000"/>
                </a:lnTo>
                <a:lnTo>
                  <a:pt x="0" y="1890000"/>
                </a:lnTo>
                <a:close/>
              </a:path>
            </a:pathLst>
          </a:custGeom>
        </p:spPr>
      </p:pic>
      <p:pic>
        <p:nvPicPr>
          <p:cNvPr id="13" name="그림 12" descr="사무실에서 이야기하는 사람들">
            <a:extLst>
              <a:ext uri="{FF2B5EF4-FFF2-40B4-BE49-F238E27FC236}">
                <a16:creationId xmlns:a16="http://schemas.microsoft.com/office/drawing/2014/main" id="{B5A764E6-5F15-886C-875D-7B3B2DBCA7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424" r="25739" b="424"/>
          <a:stretch/>
        </p:blipFill>
        <p:spPr>
          <a:xfrm>
            <a:off x="5512282" y="434267"/>
            <a:ext cx="3772682" cy="4715847"/>
          </a:xfrm>
          <a:custGeom>
            <a:avLst/>
            <a:gdLst>
              <a:gd name="connsiteX0" fmla="*/ 0 w 3772682"/>
              <a:gd name="connsiteY0" fmla="*/ 0 h 4715847"/>
              <a:gd name="connsiteX1" fmla="*/ 3772682 w 3772682"/>
              <a:gd name="connsiteY1" fmla="*/ 0 h 4715847"/>
              <a:gd name="connsiteX2" fmla="*/ 3772682 w 3772682"/>
              <a:gd name="connsiteY2" fmla="*/ 4715847 h 4715847"/>
              <a:gd name="connsiteX3" fmla="*/ 0 w 3772682"/>
              <a:gd name="connsiteY3" fmla="*/ 4715847 h 471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2682" h="4715847">
                <a:moveTo>
                  <a:pt x="0" y="0"/>
                </a:moveTo>
                <a:lnTo>
                  <a:pt x="3772682" y="0"/>
                </a:lnTo>
                <a:lnTo>
                  <a:pt x="3772682" y="4715847"/>
                </a:lnTo>
                <a:lnTo>
                  <a:pt x="0" y="4715847"/>
                </a:lnTo>
                <a:close/>
              </a:path>
            </a:pathLst>
          </a:custGeom>
        </p:spPr>
      </p:pic>
      <p:pic>
        <p:nvPicPr>
          <p:cNvPr id="16" name="그림 15" descr="별이 빛나는 밤하늘">
            <a:extLst>
              <a:ext uri="{FF2B5EF4-FFF2-40B4-BE49-F238E27FC236}">
                <a16:creationId xmlns:a16="http://schemas.microsoft.com/office/drawing/2014/main" id="{4F95D8FF-F6DF-1C5B-27A6-2D872AB939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996" r="17333" b="1004"/>
          <a:stretch>
            <a:fillRect/>
          </a:stretch>
        </p:blipFill>
        <p:spPr>
          <a:xfrm>
            <a:off x="9384179" y="434267"/>
            <a:ext cx="2520000" cy="2520000"/>
          </a:xfrm>
          <a:custGeom>
            <a:avLst/>
            <a:gdLst>
              <a:gd name="connsiteX0" fmla="*/ 0 w 2520000"/>
              <a:gd name="connsiteY0" fmla="*/ 0 h 2520000"/>
              <a:gd name="connsiteX1" fmla="*/ 252000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2520000"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</p:spPr>
      </p:pic>
      <p:pic>
        <p:nvPicPr>
          <p:cNvPr id="21" name="그림 20" descr="교점과 그물망으로 이루어진 추상적 배경">
            <a:extLst>
              <a:ext uri="{FF2B5EF4-FFF2-40B4-BE49-F238E27FC236}">
                <a16:creationId xmlns:a16="http://schemas.microsoft.com/office/drawing/2014/main" id="{75DD386A-687F-55B1-21CF-7E54CDEBAB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12311" r="1985" b="6644"/>
          <a:stretch>
            <a:fillRect/>
          </a:stretch>
        </p:blipFill>
        <p:spPr>
          <a:xfrm>
            <a:off x="9397675" y="5006233"/>
            <a:ext cx="2520000" cy="1417498"/>
          </a:xfrm>
          <a:custGeom>
            <a:avLst/>
            <a:gdLst>
              <a:gd name="connsiteX0" fmla="*/ 0 w 2520000"/>
              <a:gd name="connsiteY0" fmla="*/ 0 h 1417498"/>
              <a:gd name="connsiteX1" fmla="*/ 2520000 w 2520000"/>
              <a:gd name="connsiteY1" fmla="*/ 0 h 1417498"/>
              <a:gd name="connsiteX2" fmla="*/ 2520000 w 2520000"/>
              <a:gd name="connsiteY2" fmla="*/ 1417498 h 1417498"/>
              <a:gd name="connsiteX3" fmla="*/ 0 w 2520000"/>
              <a:gd name="connsiteY3" fmla="*/ 1417498 h 141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000" h="1417498">
                <a:moveTo>
                  <a:pt x="0" y="0"/>
                </a:moveTo>
                <a:lnTo>
                  <a:pt x="2520000" y="0"/>
                </a:lnTo>
                <a:lnTo>
                  <a:pt x="2520000" y="1417498"/>
                </a:lnTo>
                <a:lnTo>
                  <a:pt x="0" y="14174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553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68526D5-73F2-42F3-8EA0-FD38C51E8CD8}"/>
              </a:ext>
            </a:extLst>
          </p:cNvPr>
          <p:cNvSpPr/>
          <p:nvPr/>
        </p:nvSpPr>
        <p:spPr>
          <a:xfrm>
            <a:off x="-600" y="482127"/>
            <a:ext cx="12193200" cy="2349465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B3A6E5-3168-44F2-96EB-11F18D27CADF}"/>
              </a:ext>
            </a:extLst>
          </p:cNvPr>
          <p:cNvSpPr/>
          <p:nvPr/>
        </p:nvSpPr>
        <p:spPr>
          <a:xfrm rot="10800000" flipV="1">
            <a:off x="-600" y="2831593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04CEA-EA5A-406D-AA9B-FC2B6DAF4BE7}"/>
              </a:ext>
            </a:extLst>
          </p:cNvPr>
          <p:cNvGrpSpPr/>
          <p:nvPr/>
        </p:nvGrpSpPr>
        <p:grpSpPr>
          <a:xfrm>
            <a:off x="1064000" y="959671"/>
            <a:ext cx="2617341" cy="1338394"/>
            <a:chOff x="1028586" y="879886"/>
            <a:chExt cx="2617341" cy="13383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591D96-7F36-4FDF-B672-5669FC8CDCC4}"/>
                </a:ext>
              </a:extLst>
            </p:cNvPr>
            <p:cNvSpPr txBox="1"/>
            <p:nvPr/>
          </p:nvSpPr>
          <p:spPr>
            <a:xfrm>
              <a:off x="1028586" y="879886"/>
              <a:ext cx="1178706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Background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2502A-0F09-4D0F-965A-E51B210D4632}"/>
                </a:ext>
              </a:extLst>
            </p:cNvPr>
            <p:cNvSpPr txBox="1"/>
            <p:nvPr/>
          </p:nvSpPr>
          <p:spPr>
            <a:xfrm>
              <a:off x="1028587" y="1180436"/>
              <a:ext cx="2617340" cy="103784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1FE1D1-E152-4960-BD27-057A327449BD}"/>
              </a:ext>
            </a:extLst>
          </p:cNvPr>
          <p:cNvGrpSpPr/>
          <p:nvPr/>
        </p:nvGrpSpPr>
        <p:grpSpPr>
          <a:xfrm>
            <a:off x="4603750" y="1037944"/>
            <a:ext cx="2984500" cy="1237831"/>
            <a:chOff x="4960247" y="1147076"/>
            <a:chExt cx="2984500" cy="12378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DF88C55-FD19-497B-8391-2B10F69EE216}"/>
                </a:ext>
              </a:extLst>
            </p:cNvPr>
            <p:cNvSpPr/>
            <p:nvPr/>
          </p:nvSpPr>
          <p:spPr>
            <a:xfrm>
              <a:off x="4960247" y="1147076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01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9365E65-41EB-4FA1-9C05-D031D35E8438}"/>
                </a:ext>
              </a:extLst>
            </p:cNvPr>
            <p:cNvSpPr/>
            <p:nvPr/>
          </p:nvSpPr>
          <p:spPr>
            <a:xfrm>
              <a:off x="4960247" y="1591466"/>
              <a:ext cx="2984500" cy="36593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0">
                  <a:schemeClr val="tx1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02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E111539-416E-4F24-BBB5-970F5BB2D2D4}"/>
                </a:ext>
              </a:extLst>
            </p:cNvPr>
            <p:cNvSpPr/>
            <p:nvPr/>
          </p:nvSpPr>
          <p:spPr>
            <a:xfrm>
              <a:off x="4960247" y="2018977"/>
              <a:ext cx="2984500" cy="3659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Logo Concept 03</a:t>
              </a:r>
              <a:endPara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CFE5C7-56EC-4972-A25B-B7E28F590AB6}"/>
              </a:ext>
            </a:extLst>
          </p:cNvPr>
          <p:cNvCxnSpPr>
            <a:cxnSpLocks/>
          </p:cNvCxnSpPr>
          <p:nvPr/>
        </p:nvCxnSpPr>
        <p:spPr>
          <a:xfrm>
            <a:off x="7748735" y="1656859"/>
            <a:ext cx="11347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725B307-B824-4951-9F16-BF8FD055791A}"/>
              </a:ext>
            </a:extLst>
          </p:cNvPr>
          <p:cNvSpPr/>
          <p:nvPr/>
        </p:nvSpPr>
        <p:spPr>
          <a:xfrm>
            <a:off x="9043920" y="1094991"/>
            <a:ext cx="1123737" cy="1123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LOGO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BF03FD-4CF1-49D1-9066-37C3A5B61F0F}"/>
              </a:ext>
            </a:extLst>
          </p:cNvPr>
          <p:cNvGrpSpPr/>
          <p:nvPr/>
        </p:nvGrpSpPr>
        <p:grpSpPr>
          <a:xfrm>
            <a:off x="1064000" y="3547800"/>
            <a:ext cx="4500000" cy="2670311"/>
            <a:chOff x="1268931" y="3547800"/>
            <a:chExt cx="4500000" cy="267031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28ABCE-8AB9-431C-94EB-F9317E1387CC}"/>
                </a:ext>
              </a:extLst>
            </p:cNvPr>
            <p:cNvSpPr/>
            <p:nvPr/>
          </p:nvSpPr>
          <p:spPr>
            <a:xfrm>
              <a:off x="1320017" y="4042204"/>
              <a:ext cx="4397829" cy="1262743"/>
            </a:xfrm>
            <a:prstGeom prst="rect">
              <a:avLst/>
            </a:prstGeom>
            <a:pattFill prst="lgGrid">
              <a:fgClr>
                <a:schemeClr val="bg1">
                  <a:lumMod val="85000"/>
                </a:schemeClr>
              </a:fgClr>
              <a:bgClr>
                <a:srgbClr val="FDFDFD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C8F11BA-9DC4-4C7F-89C5-7DDB036B378D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31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FEE71B-3D27-4347-8CD2-5248FA447388}"/>
                </a:ext>
              </a:extLst>
            </p:cNvPr>
            <p:cNvSpPr txBox="1"/>
            <p:nvPr/>
          </p:nvSpPr>
          <p:spPr>
            <a:xfrm>
              <a:off x="1268931" y="3547800"/>
              <a:ext cx="152610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Logo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9D6FDB-D11E-4301-A07F-53093FAE4F2F}"/>
                </a:ext>
              </a:extLst>
            </p:cNvPr>
            <p:cNvSpPr txBox="1"/>
            <p:nvPr/>
          </p:nvSpPr>
          <p:spPr>
            <a:xfrm>
              <a:off x="1286450" y="538339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8FAD07-11BC-4BB8-AD52-EDF73AE02EC5}"/>
              </a:ext>
            </a:extLst>
          </p:cNvPr>
          <p:cNvGrpSpPr/>
          <p:nvPr/>
        </p:nvGrpSpPr>
        <p:grpSpPr>
          <a:xfrm>
            <a:off x="6628000" y="3547800"/>
            <a:ext cx="4500000" cy="2686341"/>
            <a:chOff x="6390970" y="3547800"/>
            <a:chExt cx="4500000" cy="26863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0A4F0D-5178-46AC-AF54-4A09BFEF810A}"/>
                </a:ext>
              </a:extLst>
            </p:cNvPr>
            <p:cNvCxnSpPr>
              <a:cxnSpLocks/>
            </p:cNvCxnSpPr>
            <p:nvPr/>
          </p:nvCxnSpPr>
          <p:spPr>
            <a:xfrm>
              <a:off x="6390970" y="3859493"/>
              <a:ext cx="450000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0B766A-82D1-4F5F-B598-BF7F912478D8}"/>
                </a:ext>
              </a:extLst>
            </p:cNvPr>
            <p:cNvSpPr txBox="1"/>
            <p:nvPr/>
          </p:nvSpPr>
          <p:spPr>
            <a:xfrm>
              <a:off x="6390970" y="3547800"/>
              <a:ext cx="1561375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Brand Identity _ Color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7F9381-876C-46A4-80A3-8880C6132A22}"/>
                </a:ext>
              </a:extLst>
            </p:cNvPr>
            <p:cNvGrpSpPr/>
            <p:nvPr/>
          </p:nvGrpSpPr>
          <p:grpSpPr>
            <a:xfrm>
              <a:off x="7174120" y="4313926"/>
              <a:ext cx="2933700" cy="672926"/>
              <a:chOff x="5971009" y="1388801"/>
              <a:chExt cx="6061008" cy="1390262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E3387CE7-5989-4A9F-A528-0C9ED0CF9A9D}"/>
                  </a:ext>
                </a:extLst>
              </p:cNvPr>
              <p:cNvSpPr/>
              <p:nvPr/>
            </p:nvSpPr>
            <p:spPr>
              <a:xfrm>
                <a:off x="5971009" y="1388801"/>
                <a:ext cx="1390261" cy="13902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C1661744-37B5-4FEF-BB2A-0490F6436472}"/>
                  </a:ext>
                </a:extLst>
              </p:cNvPr>
              <p:cNvSpPr/>
              <p:nvPr/>
            </p:nvSpPr>
            <p:spPr>
              <a:xfrm>
                <a:off x="7527925" y="1388802"/>
                <a:ext cx="1390261" cy="139026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676591C-04B0-4452-96CF-D691B41CFB0B}"/>
                  </a:ext>
                </a:extLst>
              </p:cNvPr>
              <p:cNvSpPr/>
              <p:nvPr/>
            </p:nvSpPr>
            <p:spPr>
              <a:xfrm>
                <a:off x="9084841" y="1388801"/>
                <a:ext cx="1390261" cy="139026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707059E-A383-4BD1-A480-C232F2662997}"/>
                  </a:ext>
                </a:extLst>
              </p:cNvPr>
              <p:cNvSpPr/>
              <p:nvPr/>
            </p:nvSpPr>
            <p:spPr>
              <a:xfrm>
                <a:off x="10641756" y="1388801"/>
                <a:ext cx="1390261" cy="139026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18000" rIns="54000" bIns="18000" rtlCol="0" anchor="ctr"/>
              <a:lstStyle/>
              <a:p>
                <a:pPr algn="ctr"/>
                <a:endParaRPr lang="ko-KR" altLang="en-US" dirty="0">
                  <a:latin typeface="Pretendard ExtraLight" panose="02000303000000020004" pitchFamily="50" charset="-127"/>
                  <a:ea typeface="Pretendard ExtraLight" panose="02000303000000020004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17F735-FAB2-4ADA-8EBA-26BFEE805304}"/>
                </a:ext>
              </a:extLst>
            </p:cNvPr>
            <p:cNvSpPr txBox="1"/>
            <p:nvPr/>
          </p:nvSpPr>
          <p:spPr>
            <a:xfrm>
              <a:off x="6408489" y="5399429"/>
              <a:ext cx="4464962" cy="834712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1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City of stars, Are you shining just for me? City of stars, </a:t>
              </a:r>
              <a:endPara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46EFF8F-8CFC-425A-9878-A88D8EA34973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0EA5D5-9224-4F09-8F09-EACD62BF8111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8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금가루의 티끌">
            <a:extLst>
              <a:ext uri="{FF2B5EF4-FFF2-40B4-BE49-F238E27FC236}">
                <a16:creationId xmlns:a16="http://schemas.microsoft.com/office/drawing/2014/main" id="{47DD9E41-8EE2-ED36-ACB0-3139CD10E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62" b="14462"/>
          <a:stretch>
            <a:fillRect/>
          </a:stretch>
        </p:blipFill>
        <p:spPr>
          <a:xfrm>
            <a:off x="0" y="0"/>
            <a:ext cx="12192000" cy="4569799"/>
          </a:xfrm>
          <a:custGeom>
            <a:avLst/>
            <a:gdLst>
              <a:gd name="connsiteX0" fmla="*/ 0 w 12192000"/>
              <a:gd name="connsiteY0" fmla="*/ 0 h 4569799"/>
              <a:gd name="connsiteX1" fmla="*/ 12192000 w 12192000"/>
              <a:gd name="connsiteY1" fmla="*/ 0 h 4569799"/>
              <a:gd name="connsiteX2" fmla="*/ 12192000 w 12192000"/>
              <a:gd name="connsiteY2" fmla="*/ 4569799 h 4569799"/>
              <a:gd name="connsiteX3" fmla="*/ 0 w 12192000"/>
              <a:gd name="connsiteY3" fmla="*/ 4569799 h 456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69799">
                <a:moveTo>
                  <a:pt x="0" y="0"/>
                </a:moveTo>
                <a:lnTo>
                  <a:pt x="12192000" y="0"/>
                </a:lnTo>
                <a:lnTo>
                  <a:pt x="12192000" y="4569799"/>
                </a:lnTo>
                <a:lnTo>
                  <a:pt x="0" y="456979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84C22CC-72DE-4EBE-9BC6-64C18B41F172}"/>
              </a:ext>
            </a:extLst>
          </p:cNvPr>
          <p:cNvGrpSpPr/>
          <p:nvPr/>
        </p:nvGrpSpPr>
        <p:grpSpPr>
          <a:xfrm>
            <a:off x="525997" y="5265232"/>
            <a:ext cx="2420403" cy="1207651"/>
            <a:chOff x="525997" y="5122627"/>
            <a:chExt cx="2420403" cy="12076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83058-A81D-475F-885D-6EAB3A2A732C}"/>
                </a:ext>
              </a:extLst>
            </p:cNvPr>
            <p:cNvSpPr txBox="1"/>
            <p:nvPr/>
          </p:nvSpPr>
          <p:spPr>
            <a:xfrm>
              <a:off x="525997" y="5122627"/>
              <a:ext cx="2205783" cy="1113570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프로젝트명을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  <a:p>
              <a:r>
                <a:rPr lang="ko-KR" altLang="en-US" sz="35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effectLst>
                    <a:innerShdw blurRad="63500" dist="50800" dir="13500000">
                      <a:srgbClr val="DE5644">
                        <a:alpha val="50000"/>
                      </a:srgbClr>
                    </a:innerShdw>
                  </a:effectLst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입력하세요</a:t>
              </a:r>
              <a:endPara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90F0B7C-28AB-449F-BF0E-A44B2A3232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225" y="6330278"/>
              <a:ext cx="2289175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079065-976E-43E3-BEBD-0DAECC04BE8A}"/>
              </a:ext>
            </a:extLst>
          </p:cNvPr>
          <p:cNvGrpSpPr/>
          <p:nvPr/>
        </p:nvGrpSpPr>
        <p:grpSpPr>
          <a:xfrm>
            <a:off x="4318793" y="5391566"/>
            <a:ext cx="3131603" cy="899001"/>
            <a:chOff x="525997" y="5204964"/>
            <a:chExt cx="3131603" cy="8990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5093F-31AB-46C4-81BE-F91C48B91B58}"/>
                </a:ext>
              </a:extLst>
            </p:cNvPr>
            <p:cNvSpPr txBox="1"/>
            <p:nvPr/>
          </p:nvSpPr>
          <p:spPr>
            <a:xfrm>
              <a:off x="525997" y="5452060"/>
              <a:ext cx="3131603" cy="651905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1000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shining just for me? City of stars, There’s so much that I can’t see. Who knows I felt it from the first embrace I shared with you. Hat now, Our dreams, They’ve finally come true. </a:t>
              </a:r>
              <a:endParaRPr lang="ko-KR" altLang="en-US" sz="10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A1D119-53A4-4240-A084-645B66A4B84D}"/>
                </a:ext>
              </a:extLst>
            </p:cNvPr>
            <p:cNvSpPr txBox="1"/>
            <p:nvPr/>
          </p:nvSpPr>
          <p:spPr>
            <a:xfrm>
              <a:off x="525997" y="5204964"/>
              <a:ext cx="1393061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Problem &amp; Solution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5DA217-1F92-439A-B390-2E20BE321A28}"/>
              </a:ext>
            </a:extLst>
          </p:cNvPr>
          <p:cNvGrpSpPr/>
          <p:nvPr/>
        </p:nvGrpSpPr>
        <p:grpSpPr>
          <a:xfrm>
            <a:off x="8712660" y="5391566"/>
            <a:ext cx="2204033" cy="954980"/>
            <a:chOff x="8712660" y="5248506"/>
            <a:chExt cx="2204033" cy="95498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F3F893-742B-4254-B3FD-73661D6F062E}"/>
                </a:ext>
              </a:extLst>
            </p:cNvPr>
            <p:cNvSpPr/>
            <p:nvPr/>
          </p:nvSpPr>
          <p:spPr>
            <a:xfrm>
              <a:off x="8807911" y="5553527"/>
              <a:ext cx="634474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179A3B6-B9BD-4001-B7E8-6D7D885BFD94}"/>
                </a:ext>
              </a:extLst>
            </p:cNvPr>
            <p:cNvSpPr/>
            <p:nvPr/>
          </p:nvSpPr>
          <p:spPr>
            <a:xfrm>
              <a:off x="9545066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FD4FF63-C1B5-4141-88B5-F83C128D2C7B}"/>
                </a:ext>
              </a:extLst>
            </p:cNvPr>
            <p:cNvSpPr/>
            <p:nvPr/>
          </p:nvSpPr>
          <p:spPr>
            <a:xfrm>
              <a:off x="10282220" y="5569013"/>
              <a:ext cx="634473" cy="634473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EEA5EE-CF74-49C0-B0DF-960C4EA75682}"/>
                </a:ext>
              </a:extLst>
            </p:cNvPr>
            <p:cNvSpPr txBox="1"/>
            <p:nvPr/>
          </p:nvSpPr>
          <p:spPr>
            <a:xfrm>
              <a:off x="8712660" y="5248506"/>
              <a:ext cx="79994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Used Tool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pic>
          <p:nvPicPr>
            <p:cNvPr id="31" name="그래픽 30" descr="카메라 단색으로 채워진">
              <a:extLst>
                <a:ext uri="{FF2B5EF4-FFF2-40B4-BE49-F238E27FC236}">
                  <a16:creationId xmlns:a16="http://schemas.microsoft.com/office/drawing/2014/main" id="{15DD42A5-2D2D-4368-B797-DC3CF71C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4056" y="5700849"/>
              <a:ext cx="370800" cy="370800"/>
            </a:xfrm>
            <a:prstGeom prst="rect">
              <a:avLst/>
            </a:prstGeom>
          </p:spPr>
        </p:pic>
        <p:pic>
          <p:nvPicPr>
            <p:cNvPr id="32" name="그래픽 31" descr="CMD 터미널 단색으로 채워진">
              <a:extLst>
                <a:ext uri="{FF2B5EF4-FFF2-40B4-BE49-F238E27FC236}">
                  <a16:creationId xmlns:a16="http://schemas.microsoft.com/office/drawing/2014/main" id="{09D185FA-1703-4D08-9AB8-2818DEC7B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76902" y="5700849"/>
              <a:ext cx="370800" cy="370800"/>
            </a:xfrm>
            <a:prstGeom prst="rect">
              <a:avLst/>
            </a:prstGeom>
          </p:spPr>
        </p:pic>
        <p:pic>
          <p:nvPicPr>
            <p:cNvPr id="33" name="그래픽 32" descr="컴퓨터 단색으로 채워진">
              <a:extLst>
                <a:ext uri="{FF2B5EF4-FFF2-40B4-BE49-F238E27FC236}">
                  <a16:creationId xmlns:a16="http://schemas.microsoft.com/office/drawing/2014/main" id="{5BF0CF94-E3F2-4C58-B4A7-9D82930D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9688" y="5685303"/>
              <a:ext cx="370920" cy="37092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58CBCA-771D-4574-9CB1-5DBEE26041F5}"/>
              </a:ext>
            </a:extLst>
          </p:cNvPr>
          <p:cNvSpPr/>
          <p:nvPr/>
        </p:nvSpPr>
        <p:spPr>
          <a:xfrm rot="10800000" flipV="1">
            <a:off x="-600" y="4569799"/>
            <a:ext cx="12193200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0F5391-5277-412A-9536-097311D5C915}"/>
              </a:ext>
            </a:extLst>
          </p:cNvPr>
          <p:cNvSpPr txBox="1"/>
          <p:nvPr/>
        </p:nvSpPr>
        <p:spPr>
          <a:xfrm>
            <a:off x="408333" y="95898"/>
            <a:ext cx="25553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Insert text for first subject here</a:t>
            </a:r>
            <a:endParaRPr lang="ko-KR" altLang="en-US" sz="1400" kern="100" spc="-4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C61B5-A816-440D-8547-F2568B5D9D62}"/>
              </a:ext>
            </a:extLst>
          </p:cNvPr>
          <p:cNvSpPr txBox="1"/>
          <p:nvPr/>
        </p:nvSpPr>
        <p:spPr>
          <a:xfrm>
            <a:off x="56937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9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3048155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/>
                </a:gs>
                <a:gs pos="100000">
                  <a:srgbClr val="D9D9D9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03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4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#FFFFFF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28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3048155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F7F7F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727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812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#000000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3066630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3048156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7449147" y="3313499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7449147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7562781" y="1697829"/>
            <a:ext cx="2118272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7562781" y="2014329"/>
            <a:ext cx="211827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24291DF4-6482-1DAD-7019-5E5A392F19E5}"/>
              </a:ext>
            </a:extLst>
          </p:cNvPr>
          <p:cNvSpPr txBox="1"/>
          <p:nvPr/>
        </p:nvSpPr>
        <p:spPr>
          <a:xfrm>
            <a:off x="7535742" y="3708629"/>
            <a:ext cx="12375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Inter ExtraBold" panose="020B0502030000000004" pitchFamily="34" charset="0"/>
                <a:cs typeface="Poppins ExtraBold" panose="00000900000000000000" pitchFamily="2" charset="0"/>
              </a:rPr>
              <a:t>Pretendard</a:t>
            </a:r>
          </a:p>
        </p:txBody>
      </p:sp>
      <p:sp>
        <p:nvSpPr>
          <p:cNvPr id="17" name="사각형: 둥근 모서리 16">
            <a:hlinkClick r:id="rId3"/>
            <a:extLst>
              <a:ext uri="{FF2B5EF4-FFF2-40B4-BE49-F238E27FC236}">
                <a16:creationId xmlns:a16="http://schemas.microsoft.com/office/drawing/2014/main" id="{78B41891-178D-4A38-671A-CF1C7F423D5B}"/>
              </a:ext>
            </a:extLst>
          </p:cNvPr>
          <p:cNvSpPr/>
          <p:nvPr/>
        </p:nvSpPr>
        <p:spPr>
          <a:xfrm>
            <a:off x="9987645" y="3689810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alpha val="51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금가루의 티끌">
            <a:extLst>
              <a:ext uri="{FF2B5EF4-FFF2-40B4-BE49-F238E27FC236}">
                <a16:creationId xmlns:a16="http://schemas.microsoft.com/office/drawing/2014/main" id="{DD483208-823B-7099-4951-6CE4C9B6C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27AA9C-6274-4CCE-9963-1EFB27CF15E9}"/>
              </a:ext>
            </a:extLst>
          </p:cNvPr>
          <p:cNvSpPr/>
          <p:nvPr/>
        </p:nvSpPr>
        <p:spPr>
          <a:xfrm>
            <a:off x="2854469" y="358346"/>
            <a:ext cx="9337531" cy="6499654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  <a:gd name="connsiteX0" fmla="*/ 4319565 w 8822724"/>
              <a:gd name="connsiteY0" fmla="*/ 3004636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04636 h 6141308"/>
              <a:gd name="connsiteX0" fmla="*/ 4319565 w 8822724"/>
              <a:gd name="connsiteY0" fmla="*/ 305978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59784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319565" y="3059784"/>
                </a:moveTo>
                <a:cubicBezTo>
                  <a:pt x="4525511" y="948151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4097144" y="5183773"/>
                  <a:pt x="4319565" y="3059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B9D36AD2-B2D8-4A59-B6AF-087B30F2A29D}"/>
              </a:ext>
            </a:extLst>
          </p:cNvPr>
          <p:cNvSpPr/>
          <p:nvPr/>
        </p:nvSpPr>
        <p:spPr>
          <a:xfrm>
            <a:off x="3369277" y="716692"/>
            <a:ext cx="8822724" cy="6141308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053016" y="2866767"/>
                </a:moveTo>
                <a:cubicBezTo>
                  <a:pt x="4258962" y="755134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3830595" y="4990756"/>
                  <a:pt x="4053016" y="2866767"/>
                </a:cubicBezTo>
                <a:close/>
              </a:path>
            </a:pathLst>
          </a:custGeom>
          <a:gradFill flip="none" rotWithShape="1">
            <a:gsLst>
              <a:gs pos="66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425AE7-CB76-4458-B211-31BB67E58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2"/>
          <a:stretch/>
        </p:blipFill>
        <p:spPr>
          <a:xfrm>
            <a:off x="4674162" y="-312225"/>
            <a:ext cx="7517838" cy="6858000"/>
          </a:xfrm>
          <a:prstGeom prst="rect">
            <a:avLst/>
          </a:prstGeom>
        </p:spPr>
      </p:pic>
      <p:pic>
        <p:nvPicPr>
          <p:cNvPr id="12" name="그림 11">
            <a:hlinkClick r:id="rId5"/>
            <a:extLst>
              <a:ext uri="{FF2B5EF4-FFF2-40B4-BE49-F238E27FC236}">
                <a16:creationId xmlns:a16="http://schemas.microsoft.com/office/drawing/2014/main" id="{6E1C3D7A-69F4-4B35-A6C8-EE9BE9308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859016"/>
            <a:ext cx="5163760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pic>
        <p:nvPicPr>
          <p:cNvPr id="6" name="그림 5" descr="모자를 쓴 여성">
            <a:extLst>
              <a:ext uri="{FF2B5EF4-FFF2-40B4-BE49-F238E27FC236}">
                <a16:creationId xmlns:a16="http://schemas.microsoft.com/office/drawing/2014/main" id="{9C00DCF3-AD9F-A098-3A16-DCBE7F67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642" r="13482" b="1901"/>
          <a:stretch/>
        </p:blipFill>
        <p:spPr>
          <a:xfrm>
            <a:off x="949196" y="2120887"/>
            <a:ext cx="2166324" cy="2160000"/>
          </a:xfrm>
          <a:custGeom>
            <a:avLst/>
            <a:gdLst>
              <a:gd name="connsiteX0" fmla="*/ 1083162 w 2166324"/>
              <a:gd name="connsiteY0" fmla="*/ 0 h 2160000"/>
              <a:gd name="connsiteX1" fmla="*/ 2166324 w 2166324"/>
              <a:gd name="connsiteY1" fmla="*/ 1080000 h 2160000"/>
              <a:gd name="connsiteX2" fmla="*/ 1083162 w 2166324"/>
              <a:gd name="connsiteY2" fmla="*/ 2160000 h 2160000"/>
              <a:gd name="connsiteX3" fmla="*/ 0 w 2166324"/>
              <a:gd name="connsiteY3" fmla="*/ 1080000 h 2160000"/>
              <a:gd name="connsiteX4" fmla="*/ 1083162 w 2166324"/>
              <a:gd name="connsiteY4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324" h="2160000">
                <a:moveTo>
                  <a:pt x="1083162" y="0"/>
                </a:moveTo>
                <a:cubicBezTo>
                  <a:pt x="1681376" y="0"/>
                  <a:pt x="2166324" y="483532"/>
                  <a:pt x="2166324" y="1080000"/>
                </a:cubicBezTo>
                <a:cubicBezTo>
                  <a:pt x="2166324" y="1676468"/>
                  <a:pt x="1681376" y="2160000"/>
                  <a:pt x="1083162" y="2160000"/>
                </a:cubicBezTo>
                <a:cubicBezTo>
                  <a:pt x="484948" y="2160000"/>
                  <a:pt x="0" y="1676468"/>
                  <a:pt x="0" y="1080000"/>
                </a:cubicBezTo>
                <a:cubicBezTo>
                  <a:pt x="0" y="483532"/>
                  <a:pt x="484948" y="0"/>
                  <a:pt x="108316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847485" y="1091806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455926"/>
            <a:chOff x="4411802" y="997326"/>
            <a:chExt cx="2904743" cy="4559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8E118E-32DD-48BE-A086-6DD4C462FD0D}"/>
                </a:ext>
              </a:extLst>
            </p:cNvPr>
            <p:cNvGrpSpPr/>
            <p:nvPr/>
          </p:nvGrpSpPr>
          <p:grpSpPr>
            <a:xfrm>
              <a:off x="4411802" y="997326"/>
              <a:ext cx="1595089" cy="455926"/>
              <a:chOff x="4630877" y="820398"/>
              <a:chExt cx="1595089" cy="45592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458D4A5-C2B8-4655-B5B4-A4802FEC2934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445685" cy="23640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sz="130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Blog</a:t>
                </a:r>
                <a:endParaRPr lang="ko-KR" altLang="en-US" sz="13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0FEACF9-F3EF-4C37-A7DF-9793819C36D9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910556" cy="23640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ko-KR" altLang="en-US" sz="13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기술블로그</a:t>
                </a: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..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8E6AE51-6289-4616-926E-198AEDB7BA49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15604" cy="23640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sz="130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Github</a:t>
                </a:r>
                <a:endParaRPr lang="ko-KR" altLang="en-US" sz="13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B7B81DD-02C0-4E07-A59C-89438BAF38DF}"/>
              </a:ext>
            </a:extLst>
          </p:cNvPr>
          <p:cNvGrpSpPr/>
          <p:nvPr/>
        </p:nvGrpSpPr>
        <p:grpSpPr>
          <a:xfrm>
            <a:off x="7199548" y="1424125"/>
            <a:ext cx="3565344" cy="3926002"/>
            <a:chOff x="7913032" y="1623794"/>
            <a:chExt cx="3565344" cy="39260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0FB2B8-059F-4109-A710-74D30591A6A4}"/>
                </a:ext>
              </a:extLst>
            </p:cNvPr>
            <p:cNvGrpSpPr/>
            <p:nvPr/>
          </p:nvGrpSpPr>
          <p:grpSpPr>
            <a:xfrm>
              <a:off x="7913032" y="1623794"/>
              <a:ext cx="3259106" cy="1024250"/>
              <a:chOff x="7913032" y="1623794"/>
              <a:chExt cx="3259106" cy="102425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90B6C95-1B94-4A0C-BC8F-851BF8FEB7DF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259106" cy="282573"/>
                <a:chOff x="8128932" y="1572994"/>
                <a:chExt cx="3259106" cy="28257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5ED65BE-A18F-40C2-BD80-F6F6B8FCCF28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28859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D4C5D3-A7DC-4935-9D51-E8CC09AA79C1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3078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kern="100" spc="-40" dirty="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first subject here</a:t>
                  </a:r>
                  <a:endParaRPr lang="ko-KR" altLang="en-US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481244-5B33-4BAC-84EA-3B1E92BA3650}"/>
                  </a:ext>
                </a:extLst>
              </p:cNvPr>
              <p:cNvSpPr txBox="1"/>
              <p:nvPr/>
            </p:nvSpPr>
            <p:spPr>
              <a:xfrm>
                <a:off x="8241349" y="1962348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03114D5-9E53-49F9-8672-5ED4E3A85561}"/>
                </a:ext>
              </a:extLst>
            </p:cNvPr>
            <p:cNvGrpSpPr/>
            <p:nvPr/>
          </p:nvGrpSpPr>
          <p:grpSpPr>
            <a:xfrm>
              <a:off x="7913032" y="3074670"/>
              <a:ext cx="3565344" cy="1024250"/>
              <a:chOff x="7913032" y="3090446"/>
              <a:chExt cx="3565344" cy="102425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4F7680-569C-45E1-8F94-98165AEAF304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565344" cy="282573"/>
                <a:chOff x="8128932" y="1572994"/>
                <a:chExt cx="3565344" cy="282573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EB695F-9AB2-46AC-AE44-07904CF6EE12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63D9F3-5E6A-486D-8DBB-6DD580513E98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37027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second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EF6C1-3C50-4615-9530-81DFDA95BA45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2BA653C-8C0D-4367-AFEC-13DB0B264BA9}"/>
                </a:ext>
              </a:extLst>
            </p:cNvPr>
            <p:cNvGrpSpPr/>
            <p:nvPr/>
          </p:nvGrpSpPr>
          <p:grpSpPr>
            <a:xfrm>
              <a:off x="7913032" y="4525546"/>
              <a:ext cx="3233330" cy="1024250"/>
              <a:chOff x="7913032" y="3090446"/>
              <a:chExt cx="3233330" cy="102425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18D85F4-AA9B-4AE5-A86F-805DB6F50F11}"/>
                  </a:ext>
                </a:extLst>
              </p:cNvPr>
              <p:cNvGrpSpPr/>
              <p:nvPr/>
            </p:nvGrpSpPr>
            <p:grpSpPr>
              <a:xfrm>
                <a:off x="7913032" y="3090446"/>
                <a:ext cx="3233330" cy="282573"/>
                <a:chOff x="8128932" y="1572994"/>
                <a:chExt cx="3233330" cy="28257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A0982B-A430-42D2-A8F7-1FB3D8C27467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25461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03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BB114C-3371-41CB-82D8-8A5EFE4AD6CA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2905013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kern="100" spc="-4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Insert text for third subject here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2DA32B-D78E-4E41-9BB6-488814898F52}"/>
                  </a:ext>
                </a:extLst>
              </p:cNvPr>
              <p:cNvSpPr txBox="1"/>
              <p:nvPr/>
            </p:nvSpPr>
            <p:spPr>
              <a:xfrm>
                <a:off x="8241349" y="3429000"/>
                <a:ext cx="1662365" cy="68569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first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second text here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200" kern="100" spc="-4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· Insert third text here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50705-5D9B-55D6-6573-67219E789C2B}"/>
              </a:ext>
            </a:extLst>
          </p:cNvPr>
          <p:cNvGrpSpPr/>
          <p:nvPr/>
        </p:nvGrpSpPr>
        <p:grpSpPr>
          <a:xfrm>
            <a:off x="1098792" y="1465999"/>
            <a:ext cx="3579257" cy="3305930"/>
            <a:chOff x="7913032" y="1623794"/>
            <a:chExt cx="3579257" cy="2371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D32704-D270-FC1E-7673-89F95C0C13D5}"/>
                </a:ext>
              </a:extLst>
            </p:cNvPr>
            <p:cNvGrpSpPr/>
            <p:nvPr/>
          </p:nvGrpSpPr>
          <p:grpSpPr>
            <a:xfrm>
              <a:off x="7913032" y="1623794"/>
              <a:ext cx="3579257" cy="1361655"/>
              <a:chOff x="7913032" y="1623794"/>
              <a:chExt cx="3579257" cy="1361655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5EB814-C031-F9CF-D07B-E6C4DD9A5AF9}"/>
                  </a:ext>
                </a:extLst>
              </p:cNvPr>
              <p:cNvGrpSpPr/>
              <p:nvPr/>
            </p:nvGrpSpPr>
            <p:grpSpPr>
              <a:xfrm>
                <a:off x="7913032" y="1623794"/>
                <a:ext cx="3579257" cy="313350"/>
                <a:chOff x="8128932" y="1572994"/>
                <a:chExt cx="3579257" cy="313350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50D20D-C85F-54F3-B313-E009BE206284}"/>
                    </a:ext>
                  </a:extLst>
                </p:cNvPr>
                <p:cNvSpPr txBox="1"/>
                <p:nvPr/>
              </p:nvSpPr>
              <p:spPr>
                <a:xfrm>
                  <a:off x="8128932" y="1572994"/>
                  <a:ext cx="317445" cy="31335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01</a:t>
                  </a:r>
                  <a:endParaRPr lang="ko-KR" altLang="en-US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26CCEE-A3A8-7846-5E2C-88DC0B5FE004}"/>
                    </a:ext>
                  </a:extLst>
                </p:cNvPr>
                <p:cNvSpPr txBox="1"/>
                <p:nvPr/>
              </p:nvSpPr>
              <p:spPr>
                <a:xfrm>
                  <a:off x="8457249" y="1572994"/>
                  <a:ext cx="3250940" cy="313350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defRPr>
                  </a:lvl1pPr>
                </a:lstStyle>
                <a:p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팀 프로젝트</a:t>
                  </a:r>
                  <a:endParaRPr lang="ko-KR" altLang="en-US" sz="1800" kern="100" spc="-4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941FDF-B11E-2D42-F2E7-2AE43D906706}"/>
                  </a:ext>
                </a:extLst>
              </p:cNvPr>
              <p:cNvSpPr txBox="1"/>
              <p:nvPr/>
            </p:nvSpPr>
            <p:spPr>
              <a:xfrm>
                <a:off x="8241349" y="2080783"/>
                <a:ext cx="2195523" cy="904666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C++ 11, Lua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DirectX 12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IOCP</a:t>
                </a:r>
              </a:p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)</a:t>
                </a:r>
                <a:endParaRPr lang="en-US" altLang="ko-KR" sz="1200" kern="100" spc="-4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474A9E-868C-EDC8-30D0-33665DFF1C1E}"/>
                </a:ext>
              </a:extLst>
            </p:cNvPr>
            <p:cNvGrpSpPr/>
            <p:nvPr/>
          </p:nvGrpSpPr>
          <p:grpSpPr>
            <a:xfrm>
              <a:off x="7913032" y="3385226"/>
              <a:ext cx="2516467" cy="609569"/>
              <a:chOff x="7913032" y="3401002"/>
              <a:chExt cx="2516467" cy="609569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4D4B23C-8BCC-D334-0E6F-7F37ABBF5A81}"/>
                  </a:ext>
                </a:extLst>
              </p:cNvPr>
              <p:cNvGrpSpPr/>
              <p:nvPr/>
            </p:nvGrpSpPr>
            <p:grpSpPr>
              <a:xfrm>
                <a:off x="7913032" y="3401002"/>
                <a:ext cx="2516467" cy="282573"/>
                <a:chOff x="8128932" y="1883550"/>
                <a:chExt cx="2516467" cy="28257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4E05623-39A8-C515-9EA4-10199F210A3A}"/>
                    </a:ext>
                  </a:extLst>
                </p:cNvPr>
                <p:cNvSpPr txBox="1"/>
                <p:nvPr/>
              </p:nvSpPr>
              <p:spPr>
                <a:xfrm>
                  <a:off x="8128932" y="1883550"/>
                  <a:ext cx="319049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en-US" altLang="ko-KR" sz="1600" spc="-15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02</a:t>
                  </a:r>
                  <a:endParaRPr lang="ko-KR" altLang="en-US" sz="1600" spc="-1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4E5883E-709D-B2A2-7F2B-FF3E7DF4170C}"/>
                    </a:ext>
                  </a:extLst>
                </p:cNvPr>
                <p:cNvSpPr txBox="1"/>
                <p:nvPr/>
              </p:nvSpPr>
              <p:spPr>
                <a:xfrm>
                  <a:off x="8457249" y="1883550"/>
                  <a:ext cx="2188150" cy="282573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 rtlCol="0">
                  <a:spAutoFit/>
                </a:bodyPr>
                <a:lstStyle/>
                <a:p>
                  <a:r>
                    <a:rPr lang="ko-KR" altLang="en-US" sz="1600" kern="100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 panose="02000603000000020004" pitchFamily="50" charset="-127"/>
                      <a:ea typeface="Pretendard Medium" panose="02000603000000020004" pitchFamily="50" charset="-127"/>
                    </a:rPr>
                    <a:t>게임엔진 수업 때 만든 게임</a:t>
                  </a:r>
                  <a:endParaRPr lang="ko-KR" altLang="en-US" sz="1600" kern="100" spc="-4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 panose="02000603000000020004" pitchFamily="50" charset="-127"/>
                    <a:ea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E7968-0650-45F4-C97E-5C9738A0804B}"/>
                  </a:ext>
                </a:extLst>
              </p:cNvPr>
              <p:cNvSpPr txBox="1"/>
              <p:nvPr/>
            </p:nvSpPr>
            <p:spPr>
              <a:xfrm>
                <a:off x="8241349" y="3838538"/>
                <a:ext cx="1388572" cy="172033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defRPr>
                </a:lvl1pPr>
              </a:lstStyle>
              <a:p>
                <a:pPr marL="171450" indent="-171450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: Unreal5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C297C2-967E-56DC-1F65-1B55B7B42047}"/>
              </a:ext>
            </a:extLst>
          </p:cNvPr>
          <p:cNvSpPr txBox="1"/>
          <p:nvPr/>
        </p:nvSpPr>
        <p:spPr>
          <a:xfrm>
            <a:off x="1427109" y="1770170"/>
            <a:ext cx="796743" cy="29078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1F5F5B-A7D2-FF6D-A9DD-E626D050E83E}"/>
              </a:ext>
            </a:extLst>
          </p:cNvPr>
          <p:cNvSpPr txBox="1"/>
          <p:nvPr/>
        </p:nvSpPr>
        <p:spPr>
          <a:xfrm>
            <a:off x="1427109" y="4199307"/>
            <a:ext cx="796743" cy="29078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/>
        </p:nvGraphicFramePr>
        <p:xfrm>
          <a:off x="837273" y="1727367"/>
          <a:ext cx="3527866" cy="47039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139877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스컬 보스 존재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스크립트를 통해 보스 패턴 제작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가지 보스 공격 패턴 존재</a:t>
            </a:r>
            <a:endParaRPr lang="en-US" altLang="ko-KR" sz="1500" kern="100" spc="-4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pic>
        <p:nvPicPr>
          <p:cNvPr id="56" name="그림 55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FECE5768-760C-15F1-CEFB-52708F4B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091" y="3990417"/>
            <a:ext cx="2538184" cy="17841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D6CA94B-4124-FB9C-1CD3-7E5DF68B934F}"/>
              </a:ext>
            </a:extLst>
          </p:cNvPr>
          <p:cNvSpPr txBox="1"/>
          <p:nvPr/>
        </p:nvSpPr>
        <p:spPr>
          <a:xfrm>
            <a:off x="690113" y="2829464"/>
            <a:ext cx="4753155" cy="20562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 algn="l"/>
            <a:r>
              <a:rPr lang="ko-KR" altLang="en-US" sz="11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넣고 설명쓰기</a:t>
            </a:r>
          </a:p>
        </p:txBody>
      </p:sp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335673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GameFramework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181945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Scene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94770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Shader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DD3E-7F49-129B-8788-C8606E185E10}"/>
              </a:ext>
            </a:extLst>
          </p:cNvPr>
          <p:cNvSpPr txBox="1"/>
          <p:nvPr/>
        </p:nvSpPr>
        <p:spPr>
          <a:xfrm>
            <a:off x="6257027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954AA-05C6-DF3A-17DD-3BC298EA77BB}"/>
              </a:ext>
            </a:extLst>
          </p:cNvPr>
          <p:cNvSpPr txBox="1"/>
          <p:nvPr/>
        </p:nvSpPr>
        <p:spPr>
          <a:xfrm>
            <a:off x="6257028" y="3429000"/>
            <a:ext cx="171847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Mesh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6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261775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구조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88037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Object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32755-8DA0-A565-438B-CADD92AFA5FF}"/>
              </a:ext>
            </a:extLst>
          </p:cNvPr>
          <p:cNvSpPr txBox="1"/>
          <p:nvPr/>
        </p:nvSpPr>
        <p:spPr>
          <a:xfrm>
            <a:off x="440183" y="3856337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45CA0-475B-292B-1E92-FE035C6C82F8}"/>
              </a:ext>
            </a:extLst>
          </p:cNvPr>
          <p:cNvSpPr txBox="1"/>
          <p:nvPr/>
        </p:nvSpPr>
        <p:spPr>
          <a:xfrm>
            <a:off x="440184" y="3429000"/>
            <a:ext cx="204388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Camera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설명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1226348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클래스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93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사용하여 게임을 개발하기 위해서는 수학적 지식이 필수적으로 요구됩니다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벡터와 행렬 연산의 이해는 꼭 필요로 합니다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능력이 필요한 상황에서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기본적인 수학적 개념을 적용하는 것조차 어려움을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렌더링과 애니메이션에 사용되는 수학적 연산을 제대로 다루지 못하면서 렌더링 결과가 예상과 다른 현상을 겪게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상황에서는 원하는 기능을 구현하기 위해 다양한 방식을 실험하고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식을 변형하며 적용해보는 과정을 거쳤습니다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단순한 코드 작성 외에도 수학적 사고를 강화하며 벡터와 행렬의 기초를 습득하게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시행착오의 과정에서 여러 번의 실패와 재시도를 반복하였으나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끝내 어려움을 극복하고 나서 얻은 성취감은 크게 보람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이런 경험을 통해서 발전하며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수학적 역량을 향상시키기 위해 항상 노력하고자 하는 의지를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구체적으로 프로그램의 어떤 기능 구현하는 데 </a:t>
            </a:r>
            <a:r>
              <a:rPr lang="ko-KR" altLang="en-US" sz="1500" b="1" kern="100" spc="-40" dirty="0" err="1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사용했다를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적어야 한다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4515710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수학적 지식 부족으로 인한 어려움 극복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D96D-C3BD-1F15-4B39-F9EC69E37025}"/>
              </a:ext>
            </a:extLst>
          </p:cNvPr>
          <p:cNvSpPr txBox="1"/>
          <p:nvPr/>
        </p:nvSpPr>
        <p:spPr>
          <a:xfrm>
            <a:off x="6257027" y="1242794"/>
            <a:ext cx="5494791" cy="361476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게임 개발을 위해 처음으로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라이브러리를 다루기 시작했을 때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제가 그 라이브러리에 대한 완벽한 이해가 부족한 상태였습니다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초기에는 라이브러리의 복잡성으로 인해 시행착오와 어려움을 많이 겪었습니다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그래픽 파이프라인과 같은 개념을 정확하게 이해하지 못한 채로 시작했기 때문에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결과적으로 다양한 어려움을 경험하게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정확하지 않은 내용으로 개발을 진행하여 원치 않는 렌더링 결과를 계속해서 확인했고 이러한 시행착오를 겪으면서 계속해서 공부하고 재시도 하는 과정에서 더 나은 게임 </a:t>
            </a:r>
            <a:r>
              <a:rPr lang="ko-KR" altLang="en-US" sz="1500" kern="100" spc="-4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개발자로서의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역량을 키우려는 생각을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라이브러리에 대한 이해도와 개발 능력을 함께 향상시키며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12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효과적으로 활용하여 품질 높은 게임을 개발할 자신감을 가지게 되었습니다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가장 이해 하기 어려웠던 부분과 그것을 이해한 후 구현한 코드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0FAA-908F-17D9-9B1F-5CF4D1032256}"/>
              </a:ext>
            </a:extLst>
          </p:cNvPr>
          <p:cNvSpPr txBox="1"/>
          <p:nvPr/>
        </p:nvSpPr>
        <p:spPr>
          <a:xfrm>
            <a:off x="6257028" y="815457"/>
            <a:ext cx="5079967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DirectX12 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라이브러리 사용의 어려움 극복</a:t>
            </a:r>
          </a:p>
        </p:txBody>
      </p:sp>
    </p:spTree>
    <p:extLst>
      <p:ext uri="{BB962C8B-B14F-4D97-AF65-F5344CB8AC3E}">
        <p14:creationId xmlns:p14="http://schemas.microsoft.com/office/powerpoint/2010/main" val="25848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37286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개발하면서 어려웠던 점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2C286B-0344-C117-A2D1-5EA526267229}"/>
              </a:ext>
            </a:extLst>
          </p:cNvPr>
          <p:cNvSpPr txBox="1"/>
          <p:nvPr/>
        </p:nvSpPr>
        <p:spPr>
          <a:xfrm>
            <a:off x="440183" y="1242794"/>
            <a:ext cx="5494791" cy="41687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X11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써서 한 거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렌더링하기 위해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과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통합하여 사용해야 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처음에는 이 두 기술을 효과적으로 결합하는 방법을 이해하는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하지만 이를 극복하기 위해 복잡한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API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문서와 튜토리얼을 참고하며 공부하는 데에 많은 노력을 기울였습니다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요소의 레이아웃 설계와 텍스트 렌더링 역시 어려움이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특히 다양한 크기와 위치의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UI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요소를 조절하고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,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텍스트가 제대로 표시되도록 포맷과 폰트 설정을 다루는 것이 어려웠습니다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이를 위해 여러 실험과 조정을 하면서 여러 번 렌더링을 해 최종적인 디자인을 완성하였습니다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이러한 어려움들을 극복하면서 제 개발 역량과 문제 해결 능력을 키울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.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프로젝트를 통해 다이렉트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11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및 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2D </a:t>
            </a:r>
            <a:r>
              <a:rPr lang="ko-KR" altLang="en-US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그래픽 라이브러리에 대한 깊은 이해와 경험을 쌓을 수 있었습니다</a:t>
            </a:r>
            <a:r>
              <a:rPr lang="en-US" altLang="ko-KR" sz="1500" kern="100" spc="-4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…. 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[</a:t>
            </a:r>
            <a:r>
              <a:rPr lang="ko-KR" altLang="en-US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샘플 소스 추가</a:t>
            </a:r>
            <a:r>
              <a:rPr lang="en-US" altLang="ko-KR" sz="1500" b="1" kern="100" spc="-40" dirty="0">
                <a:solidFill>
                  <a:srgbClr val="FFC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481225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UI </a:t>
            </a:r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작성하기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7D758-47FA-2E0A-FD26-D5AAA8AFABBE}"/>
              </a:ext>
            </a:extLst>
          </p:cNvPr>
          <p:cNvSpPr txBox="1"/>
          <p:nvPr/>
        </p:nvSpPr>
        <p:spPr>
          <a:xfrm>
            <a:off x="6257025" y="1242794"/>
            <a:ext cx="5494791" cy="2907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HLSL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로 작성하는게 고되다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…</a:t>
            </a:r>
            <a:endParaRPr lang="en-US" altLang="ko-KR" sz="1500" kern="100" spc="-4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2F2C8-CBD9-3E28-503F-AED2A81ED1FC}"/>
              </a:ext>
            </a:extLst>
          </p:cNvPr>
          <p:cNvSpPr txBox="1"/>
          <p:nvPr/>
        </p:nvSpPr>
        <p:spPr>
          <a:xfrm>
            <a:off x="6257026" y="815457"/>
            <a:ext cx="1514889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이펙트 추가 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3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1449</Words>
  <Application>Microsoft Office PowerPoint</Application>
  <PresentationFormat>와이드스크린</PresentationFormat>
  <Paragraphs>268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Pretendard Light</vt:lpstr>
      <vt:lpstr>맑은 고딕</vt:lpstr>
      <vt:lpstr>Spoqa Han Sans Neo Regular</vt:lpstr>
      <vt:lpstr>Pretendard ExtraBold</vt:lpstr>
      <vt:lpstr>Spoqa Han Sans Neo Bold</vt:lpstr>
      <vt:lpstr>Pretendard Medium</vt:lpstr>
      <vt:lpstr>Pretendard ExtraLight</vt:lpstr>
      <vt:lpstr>Arial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Jung Nai Hoon</cp:lastModifiedBy>
  <cp:revision>228</cp:revision>
  <dcterms:created xsi:type="dcterms:W3CDTF">2021-01-07T01:16:32Z</dcterms:created>
  <dcterms:modified xsi:type="dcterms:W3CDTF">2023-08-21T01:52:05Z</dcterms:modified>
</cp:coreProperties>
</file>